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89" r:id="rId5"/>
    <p:sldId id="290" r:id="rId6"/>
    <p:sldId id="291" r:id="rId7"/>
    <p:sldId id="292" r:id="rId8"/>
    <p:sldId id="293" r:id="rId9"/>
    <p:sldId id="288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23.09.2019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720581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8202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327D3B9-9096-4241-A666-4D181B64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04" y="107710"/>
            <a:ext cx="11224591" cy="10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5A8C-DCC4-4011-8145-A0AB526A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947"/>
            <a:ext cx="10515600" cy="4723961"/>
          </a:xfrm>
        </p:spPr>
        <p:txBody>
          <a:bodyPr>
            <a:normAutofit lnSpcReduction="10000"/>
          </a:bodyPr>
          <a:lstStyle/>
          <a:p>
            <a:pPr marL="360363" lvl="1" algn="just"/>
            <a:r>
              <a:rPr lang="cs-CZ" sz="2800" dirty="0"/>
              <a:t>nepotřebujeme konzultace, všechno máme načtené,</a:t>
            </a:r>
          </a:p>
          <a:p>
            <a:pPr marL="360363" lvl="1" algn="just"/>
            <a:r>
              <a:rPr lang="cs-CZ" sz="2800" dirty="0"/>
              <a:t>nepotřebujeme se ptát, všemu rozumíme,</a:t>
            </a:r>
          </a:p>
          <a:p>
            <a:pPr marL="360363" lvl="1" algn="just"/>
            <a:r>
              <a:rPr lang="cs-CZ" sz="2800" dirty="0"/>
              <a:t>pří přípravě a realizaci je vhodné zapojení jedné osoby po celou dobu,</a:t>
            </a:r>
          </a:p>
          <a:p>
            <a:pPr marL="360363" lvl="1" algn="just"/>
            <a:endParaRPr lang="cs-CZ" sz="2800" dirty="0"/>
          </a:p>
          <a:p>
            <a:pPr marL="360363" lvl="1" algn="just"/>
            <a:r>
              <a:rPr lang="cs-CZ" sz="2800" dirty="0"/>
              <a:t>raději se 2x zeptat, než vzniknou chyby: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časová náročnost </a:t>
            </a:r>
            <a:r>
              <a:rPr lang="cs-CZ" sz="2800" dirty="0"/>
              <a:t>- pro vyřízení změn jsou lhůty a administrace se časově protáhne,</a:t>
            </a:r>
          </a:p>
          <a:p>
            <a:pPr lvl="1" algn="just">
              <a:buFontTx/>
              <a:buChar char="-"/>
            </a:pPr>
            <a:r>
              <a:rPr lang="cs-CZ" sz="2800" b="1" dirty="0"/>
              <a:t>finanční náročnost </a:t>
            </a:r>
            <a:r>
              <a:rPr lang="cs-CZ" sz="2800" dirty="0"/>
              <a:t>– pošta, Vaše cesty, kopie dokladů, apod.,</a:t>
            </a:r>
          </a:p>
          <a:p>
            <a:pPr lvl="1" algn="just">
              <a:buFontTx/>
              <a:buChar char="-"/>
            </a:pPr>
            <a:endParaRPr lang="cs-CZ" sz="2800" b="1" dirty="0"/>
          </a:p>
          <a:p>
            <a:pPr lvl="1" algn="just">
              <a:buFontTx/>
              <a:buChar char="-"/>
            </a:pPr>
            <a:r>
              <a:rPr lang="cs-CZ" sz="2800" b="1" dirty="0"/>
              <a:t>VÁŠ ČAS</a:t>
            </a:r>
            <a:r>
              <a:rPr lang="cs-CZ" sz="2800" dirty="0"/>
              <a:t>.</a:t>
            </a:r>
          </a:p>
          <a:p>
            <a:pPr marL="360363" lvl="1" algn="just"/>
            <a:endParaRPr lang="cs-CZ" sz="2800" dirty="0"/>
          </a:p>
          <a:p>
            <a:pPr marL="131763" lvl="1" indent="0" algn="just">
              <a:buNone/>
            </a:pPr>
            <a:endParaRPr lang="cs-CZ" sz="2800" dirty="0"/>
          </a:p>
          <a:p>
            <a:pPr lvl="1" algn="just"/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34C4D0E-F463-45AD-B246-CEB47C9C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3" y="277091"/>
            <a:ext cx="10515600" cy="1325563"/>
          </a:xfrm>
        </p:spPr>
        <p:txBody>
          <a:bodyPr/>
          <a:lstStyle/>
          <a:p>
            <a:r>
              <a:rPr lang="cs-CZ" b="1" dirty="0"/>
              <a:t>Osobní přístup</a:t>
            </a:r>
          </a:p>
        </p:txBody>
      </p:sp>
    </p:spTree>
    <p:extLst>
      <p:ext uri="{BB962C8B-B14F-4D97-AF65-F5344CB8AC3E}">
        <p14:creationId xmlns:p14="http://schemas.microsoft.com/office/powerpoint/2010/main" val="122203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404046"/>
            <a:ext cx="10969487" cy="569765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Elektronické verze neodpovídají</a:t>
            </a:r>
            <a:r>
              <a:rPr lang="cs-CZ" dirty="0"/>
              <a:t> tištěné podobě (pozor na CD a DVD, proděrované nelze načíst), </a:t>
            </a:r>
            <a:r>
              <a:rPr lang="cs-CZ" b="1" dirty="0"/>
              <a:t>žádost formát EXCEL</a:t>
            </a:r>
            <a:r>
              <a:rPr lang="cs-CZ" dirty="0"/>
              <a:t>,</a:t>
            </a:r>
          </a:p>
          <a:p>
            <a:pPr algn="just"/>
            <a:endParaRPr lang="cs-CZ" sz="1400" dirty="0"/>
          </a:p>
          <a:p>
            <a:pPr algn="just"/>
            <a:r>
              <a:rPr lang="cs-CZ" b="1" dirty="0"/>
              <a:t>Seřazení dokumentů</a:t>
            </a:r>
            <a:r>
              <a:rPr lang="cs-CZ" dirty="0"/>
              <a:t>, jejich číslování a označení nenavazuje na strukturu povinných příloh,</a:t>
            </a:r>
          </a:p>
          <a:p>
            <a:pPr algn="just"/>
            <a:endParaRPr lang="cs-CZ" sz="1400" dirty="0"/>
          </a:p>
          <a:p>
            <a:pPr algn="just"/>
            <a:r>
              <a:rPr lang="cs-CZ" dirty="0"/>
              <a:t>Nejsou doloženy </a:t>
            </a:r>
            <a:r>
              <a:rPr lang="cs-CZ" b="1" dirty="0"/>
              <a:t>všechny požadované materiály</a:t>
            </a:r>
            <a:r>
              <a:rPr lang="cs-CZ" dirty="0"/>
              <a:t>, </a:t>
            </a:r>
          </a:p>
          <a:p>
            <a:pPr algn="just"/>
            <a:endParaRPr lang="cs-CZ" sz="1400" dirty="0"/>
          </a:p>
          <a:p>
            <a:pPr algn="just"/>
            <a:r>
              <a:rPr lang="cs-CZ" dirty="0"/>
              <a:t>Dokumenty </a:t>
            </a:r>
            <a:r>
              <a:rPr lang="cs-CZ" b="1" dirty="0"/>
              <a:t>nejsou podepsány všemi oprávněnými osobami </a:t>
            </a:r>
            <a:r>
              <a:rPr lang="cs-CZ" dirty="0"/>
              <a:t>(více osob oprávněných k podpisu – viz. stanovy či jiný ustavující dokument),</a:t>
            </a:r>
          </a:p>
          <a:p>
            <a:pPr algn="just"/>
            <a:endParaRPr lang="cs-CZ" sz="1400" dirty="0"/>
          </a:p>
          <a:p>
            <a:pPr algn="just"/>
            <a:r>
              <a:rPr lang="cs-CZ" b="1" dirty="0"/>
              <a:t>Nevíme jak a kdo </a:t>
            </a:r>
            <a:r>
              <a:rPr lang="cs-CZ" dirty="0"/>
              <a:t>může podepisovat za subjekt.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3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325563"/>
            <a:ext cx="10969487" cy="569765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Nesoulad</a:t>
            </a:r>
            <a:r>
              <a:rPr lang="cs-CZ" dirty="0"/>
              <a:t> mezi jednotlivými dokumenty (např. Žádost x rozpočet x Dohoda o spolupráci),</a:t>
            </a:r>
          </a:p>
          <a:p>
            <a:pPr algn="just"/>
            <a:endParaRPr lang="cs-CZ" sz="2400" dirty="0"/>
          </a:p>
          <a:p>
            <a:pPr algn="just"/>
            <a:r>
              <a:rPr lang="cs-CZ" b="1" dirty="0"/>
              <a:t>Vyplněné chybné verze </a:t>
            </a:r>
            <a:r>
              <a:rPr lang="cs-CZ" dirty="0"/>
              <a:t>žádostí a rozpočtu,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V žádosti </a:t>
            </a:r>
            <a:r>
              <a:rPr lang="cs-CZ" b="1" dirty="0"/>
              <a:t>odstraněny kapitoly</a:t>
            </a:r>
            <a:r>
              <a:rPr lang="cs-CZ" dirty="0"/>
              <a:t>,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Přílohy ve formátu MS Excel, </a:t>
            </a:r>
            <a:r>
              <a:rPr lang="cs-CZ" b="1" dirty="0"/>
              <a:t>nezkopírovány vzorce </a:t>
            </a:r>
            <a:r>
              <a:rPr lang="cs-CZ" dirty="0"/>
              <a:t>v případě přidání položek,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Nedostatečné doložení </a:t>
            </a:r>
            <a:r>
              <a:rPr lang="cs-CZ" b="1" dirty="0"/>
              <a:t>zapojení přeshraničního partnera </a:t>
            </a:r>
            <a:r>
              <a:rPr lang="cs-CZ" dirty="0"/>
              <a:t>(pozor podrobný rozpočet hlídá minimální výši 5% nákladů na partnera a v případě nedodržení vás na to upozorní chybovou hláškou).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40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404046"/>
            <a:ext cx="10969487" cy="569765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Použity </a:t>
            </a:r>
            <a:r>
              <a:rPr lang="cs-CZ" b="1" dirty="0"/>
              <a:t>jiné aktivity</a:t>
            </a:r>
            <a:r>
              <a:rPr lang="cs-CZ" dirty="0"/>
              <a:t>, než které jsou uvedeny v Intervenční logice,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Nepoužity principy </a:t>
            </a:r>
            <a:r>
              <a:rPr lang="cs-CZ" dirty="0"/>
              <a:t>udržitelného rozvoje a principu rovnosti mužů a žen a nediskriminace,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Nepoužity </a:t>
            </a:r>
            <a:r>
              <a:rPr lang="cs-CZ" b="1" dirty="0"/>
              <a:t>měřitelné ukazatele </a:t>
            </a:r>
            <a:r>
              <a:rPr lang="cs-CZ" dirty="0"/>
              <a:t>stanovené výzvou,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Chybně nastaven </a:t>
            </a:r>
            <a:r>
              <a:rPr lang="cs-CZ" b="1" dirty="0"/>
              <a:t>harmonogram projektu </a:t>
            </a:r>
            <a:r>
              <a:rPr lang="cs-CZ" dirty="0"/>
              <a:t>(nedodrženo 12 měsíců anebo nenavazují dílčí aktivity projektu),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Nejsou uvedeny všechny </a:t>
            </a:r>
            <a:r>
              <a:rPr lang="cs-CZ" b="1" dirty="0"/>
              <a:t>místa realizace </a:t>
            </a:r>
            <a:r>
              <a:rPr lang="cs-CZ" dirty="0"/>
              <a:t>aktivit v žádosti v části 3. Místo realizace malého projektu.</a:t>
            </a:r>
          </a:p>
        </p:txBody>
      </p:sp>
    </p:spTree>
    <p:extLst>
      <p:ext uri="{BB962C8B-B14F-4D97-AF65-F5344CB8AC3E}">
        <p14:creationId xmlns:p14="http://schemas.microsoft.com/office/powerpoint/2010/main" val="305319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160347"/>
            <a:ext cx="11225796" cy="56976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Nedodrženy </a:t>
            </a:r>
            <a:r>
              <a:rPr lang="cs-CZ" b="1" dirty="0"/>
              <a:t>oprávněné náklady </a:t>
            </a:r>
            <a:r>
              <a:rPr lang="cs-CZ" dirty="0"/>
              <a:t>stanovené výzvou a </a:t>
            </a:r>
            <a:r>
              <a:rPr lang="cs-CZ" b="1" dirty="0"/>
              <a:t>příslušné limity </a:t>
            </a:r>
            <a:r>
              <a:rPr lang="cs-CZ" dirty="0"/>
              <a:t>na tyto náklady (např. honoráře umělců do výše 500,- € na umělce/skupinu, maximálně však do částky 2 000,- € na malý projekt),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Nedodržena míra dotace</a:t>
            </a:r>
            <a:r>
              <a:rPr lang="cs-CZ" dirty="0"/>
              <a:t>, jak min. tak max. limit,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Zařazení </a:t>
            </a:r>
            <a:r>
              <a:rPr lang="cs-CZ" b="1" dirty="0"/>
              <a:t>nákladů, které se nevážou na aktivity </a:t>
            </a:r>
            <a:r>
              <a:rPr lang="cs-CZ" dirty="0"/>
              <a:t>a výstupy projektu,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Užívání </a:t>
            </a:r>
            <a:r>
              <a:rPr lang="cs-CZ" b="1" dirty="0"/>
              <a:t>chybné publicity</a:t>
            </a:r>
            <a:r>
              <a:rPr lang="cs-CZ" dirty="0"/>
              <a:t>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Veškeré </a:t>
            </a:r>
            <a:r>
              <a:rPr lang="cs-CZ" b="1" dirty="0"/>
              <a:t>doklady musí být vystaveny na žadatele </a:t>
            </a:r>
            <a:r>
              <a:rPr lang="cs-CZ" dirty="0"/>
              <a:t>(i v případě realizace na Slovensku a v případě zaměstnanců ze Slovenska),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Nedostatečný postup při </a:t>
            </a:r>
            <a:r>
              <a:rPr lang="cs-CZ" b="1" dirty="0"/>
              <a:t>zadávacím řízení</a:t>
            </a:r>
            <a:r>
              <a:rPr lang="cs-CZ" dirty="0"/>
              <a:t>, nedodržení podmínek zákona nebo interních směrnic.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14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160347"/>
            <a:ext cx="11225796" cy="569765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Nerozlišování cestovného </a:t>
            </a:r>
            <a:r>
              <a:rPr lang="cs-CZ" dirty="0"/>
              <a:t>(přes Cestovní příkazy) </a:t>
            </a:r>
            <a:r>
              <a:rPr lang="cs-CZ" b="1" dirty="0"/>
              <a:t>a přepravy </a:t>
            </a:r>
            <a:r>
              <a:rPr lang="cs-CZ" dirty="0"/>
              <a:t>(přes Faktury) – chybně zařazeno, nevyúčtujete,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rozpočtu </a:t>
            </a:r>
            <a:r>
              <a:rPr lang="cs-CZ" b="1" dirty="0"/>
              <a:t>chybně zařazeny náklady</a:t>
            </a:r>
            <a:r>
              <a:rPr lang="cs-CZ" dirty="0"/>
              <a:t>, služby kapitola 3., vše co nakupuji sám a vybavení kapitola 4.,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Definice INVESTICE </a:t>
            </a:r>
            <a:r>
              <a:rPr lang="cs-CZ" dirty="0"/>
              <a:t>– ve FMP se </a:t>
            </a:r>
            <a:r>
              <a:rPr lang="cs-CZ" b="1" dirty="0"/>
              <a:t>neřídí dle účetnictví</a:t>
            </a:r>
            <a:r>
              <a:rPr lang="cs-CZ" dirty="0"/>
              <a:t>, ale </a:t>
            </a:r>
            <a:r>
              <a:rPr lang="cs-CZ" dirty="0" err="1"/>
              <a:t>nápočet</a:t>
            </a:r>
            <a:r>
              <a:rPr lang="cs-CZ" dirty="0"/>
              <a:t> kapitoly 4. a 5. podrobného rozpočtu,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Dohody a cestovní náklady na </a:t>
            </a:r>
            <a:r>
              <a:rPr lang="cs-CZ" b="1" dirty="0"/>
              <a:t>zaměstnance ze Slovenska </a:t>
            </a:r>
            <a:r>
              <a:rPr lang="cs-CZ" dirty="0"/>
              <a:t>– dá žadatel do rozpočtu, potom zjistí, že vzhledem k interním směrnicím to nevyúčtuje.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49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Nejčastější chyby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160347"/>
            <a:ext cx="11225796" cy="5697653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Položky v kapitole 5. Investice</a:t>
            </a:r>
            <a:r>
              <a:rPr lang="cs-CZ" dirty="0"/>
              <a:t>:</a:t>
            </a:r>
          </a:p>
          <a:p>
            <a:pPr marL="804863" indent="-447675" algn="just">
              <a:buFont typeface="Wingdings" panose="05000000000000000000" pitchFamily="2" charset="2"/>
              <a:buChar char="Ø"/>
            </a:pPr>
            <a:r>
              <a:rPr lang="cs-CZ" dirty="0"/>
              <a:t>pouze náklady související se stavbou nebo rekonstrukcí nemovitosti,</a:t>
            </a:r>
          </a:p>
          <a:p>
            <a:pPr marL="804863" indent="-447675" algn="just">
              <a:buFont typeface="Wingdings" panose="05000000000000000000" pitchFamily="2" charset="2"/>
              <a:buChar char="Ø"/>
            </a:pPr>
            <a:r>
              <a:rPr lang="cs-CZ" dirty="0"/>
              <a:t>náklady na stavební práce,</a:t>
            </a:r>
          </a:p>
          <a:p>
            <a:pPr marL="804863" indent="-447675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804863" indent="-447675" algn="just">
              <a:buFont typeface="Wingdings" panose="05000000000000000000" pitchFamily="2" charset="2"/>
              <a:buChar char="Ø"/>
            </a:pPr>
            <a:r>
              <a:rPr lang="cs-CZ" dirty="0"/>
              <a:t>lze </a:t>
            </a:r>
            <a:r>
              <a:rPr lang="cs-CZ" b="1" dirty="0"/>
              <a:t>vysoutěžit dohromady </a:t>
            </a:r>
            <a:r>
              <a:rPr lang="cs-CZ" dirty="0"/>
              <a:t>i s vybavením dohromady, ale </a:t>
            </a:r>
            <a:r>
              <a:rPr lang="cs-CZ" b="1" dirty="0"/>
              <a:t>v rozpočtu FMP rozdělit</a:t>
            </a:r>
            <a:r>
              <a:rPr lang="cs-CZ" dirty="0"/>
              <a:t>: </a:t>
            </a:r>
          </a:p>
          <a:p>
            <a:pPr marL="1527175" indent="-457200" algn="just">
              <a:buFont typeface="Wingdings" panose="05000000000000000000" pitchFamily="2" charset="2"/>
              <a:buChar char="q"/>
            </a:pPr>
            <a:r>
              <a:rPr lang="cs-CZ" dirty="0"/>
              <a:t>kapitola 4. Náklady na vybavení – náklady vybavení budov, mobiliáře, aj., </a:t>
            </a:r>
          </a:p>
          <a:p>
            <a:pPr marL="1527175" indent="-457200" algn="just">
              <a:buFont typeface="Wingdings" panose="05000000000000000000" pitchFamily="2" charset="2"/>
              <a:buChar char="q"/>
            </a:pPr>
            <a:r>
              <a:rPr lang="cs-CZ" dirty="0"/>
              <a:t>kapitola 5. Investice – náklady na stavební práce.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42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Hana Strnadelová</a:t>
            </a:r>
          </a:p>
          <a:p>
            <a:r>
              <a:rPr lang="cs-CZ" dirty="0"/>
              <a:t>projektový manažer</a:t>
            </a:r>
          </a:p>
          <a:p>
            <a:r>
              <a:rPr lang="cs-CZ" dirty="0"/>
              <a:t>Region Bílé Karpaty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168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543</Words>
  <Application>Microsoft Office PowerPoint</Application>
  <PresentationFormat>Širokoúhlá obrazovka</PresentationFormat>
  <Paragraphs>83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Nejčastější chyby</vt:lpstr>
      <vt:lpstr>Osobní přístup</vt:lpstr>
      <vt:lpstr>Nejčastější chyby</vt:lpstr>
      <vt:lpstr>Nejčastější chyby</vt:lpstr>
      <vt:lpstr>Nejčastější chyby</vt:lpstr>
      <vt:lpstr>Nejčastější chyby</vt:lpstr>
      <vt:lpstr>Nejčastější chyby</vt:lpstr>
      <vt:lpstr>Nejčastější chyby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Strnadelová</cp:lastModifiedBy>
  <cp:revision>125</cp:revision>
  <cp:lastPrinted>2018-12-06T12:20:26Z</cp:lastPrinted>
  <dcterms:created xsi:type="dcterms:W3CDTF">2018-08-14T04:53:05Z</dcterms:created>
  <dcterms:modified xsi:type="dcterms:W3CDTF">2019-09-23T09:12:01Z</dcterms:modified>
</cp:coreProperties>
</file>